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3"/>
    </p:embeddedFont>
    <p:embeddedFont>
      <p:font typeface="Fira Sans Extra Condensed Medium" panose="020B0604020202020204" charset="0"/>
      <p:regular r:id="rId54"/>
      <p:bold r:id="rId55"/>
      <p:italic r:id="rId56"/>
      <p:boldItalic r:id="rId57"/>
    </p:embeddedFont>
    <p:embeddedFont>
      <p:font typeface="Overpass" panose="020B0604020202020204" charset="0"/>
      <p:regular r:id="rId58"/>
      <p:bold r:id="rId59"/>
      <p:italic r:id="rId60"/>
      <p:boldItalic r:id="rId61"/>
    </p:embeddedFont>
    <p:embeddedFont>
      <p:font typeface="Overpass ExtraLight" panose="020B0604020202020204" charset="0"/>
      <p:regular r:id="rId62"/>
      <p:bold r:id="rId63"/>
      <p:italic r:id="rId64"/>
      <p:boldItalic r:id="rId65"/>
    </p:embeddedFont>
    <p:embeddedFont>
      <p:font typeface="Overpass Light" panose="020B0604020202020204" charset="0"/>
      <p:regular r:id="rId66"/>
      <p:bold r:id="rId67"/>
      <p:italic r:id="rId68"/>
      <p:boldItalic r:id="rId69"/>
    </p:embeddedFont>
    <p:embeddedFont>
      <p:font typeface="Roboto Slab Light" pitchFamily="2" charset="0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eb8df97a7e_0_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eb8df97a7e_0_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eb8df97a7e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eb8df97a7e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eb8df97a7e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eb8df97a7e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b8df97a7e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b8df97a7e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b8df97a7e_0_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eb8df97a7e_0_1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b8df97a7e_0_1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eb8df97a7e_0_1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b8df97a7e_0_1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b8df97a7e_0_1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eb8df97a7e_0_2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eb8df97a7e_0_2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eb8df97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eb8df97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b8df97a7e_0_3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eb8df97a7e_0_3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96c857c5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e96c857c5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eb8df97a7e_0_3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eb8df97a7e_0_3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9dfc97d88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9dfc97d881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9dfc97d88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9dfc97d88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b8df97a7e_0_3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eb8df97a7e_0_3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eb8df97a7e_0_3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eb8df97a7e_0_3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eb8df97a7e_0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eb8df97a7e_0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eb8df97a7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eb8df97a7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a6491a7ad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ea6491a7ad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eb8df97a7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eb8df97a7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a6491a7ad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a6491a7ad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a4bf16e27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a4bf16e27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ea6491a7ad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ea6491a7ad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ea6491a7a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ea6491a7a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a6491a7ad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ea6491a7ad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ea6491a7ad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ea6491a7ad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ea6491a7ad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ea6491a7ad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5e3b3ca03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5e3b3ca03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ea6491a7a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ea6491a7ad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a6491a7ad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ea6491a7ad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b8df97a7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eb8df97a7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9dfc97d88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9dfc97d881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eb8df97a7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eb8df97a7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9dfc97d8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9dfc97d8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9dfc97d88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9dfc97d88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9dfc97d88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9dfc97d88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9dfc97d8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9dfc97d8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9dfc97d88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9dfc97d88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9dfc97d88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9dfc97d88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9dfc97d88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9dfc97d88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9dfc97d88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9dfc97d88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9dfc97d88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9dfc97d88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9dfc97d88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9dfc97d88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eb8df97a7e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eb8df97a7e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df4f68e896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df4f68e896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eb8df97a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eb8df97a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b8df97a7e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eb8df97a7e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b8df97a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b8df97a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b8df97a7e_0_2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eb8df97a7e_0_2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3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4" hasCustomPrompt="1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5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6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7" hasCustomPrompt="1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8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9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13" hasCustomPrompt="1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4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5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 hasCustomPrompt="1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 idx="2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6_1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 hasCustomPrompt="1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idx="2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2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2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R="5080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R="5080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R="5080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R="5080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R="5080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R="5080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R="5080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R="5080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5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_1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ONLY_3_2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2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6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3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3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ONLY_3_1_1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2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3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4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5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6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2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"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_ONLY_2_3"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_ONLY_2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_ONLY_2_2_1"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_ONLY_2_1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_ONLY_2_1_1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_ONLY_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1"/>
          <p:cNvSpPr txBox="1">
            <a:spLocks noGrp="1"/>
          </p:cNvSpPr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4_1">
    <p:bg>
      <p:bgPr>
        <a:solidFill>
          <a:schemeClr val="dk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subTitle" idx="1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subTitle" idx="2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subTitle" idx="3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4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5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6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subTitle" idx="7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8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ubTitle" idx="9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13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14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15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1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ubTitle" idx="2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3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4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5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6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7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8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2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3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4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5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6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2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3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subTitle" idx="4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5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6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7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8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_1_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1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48"/>
          <p:cNvSpPr txBox="1">
            <a:spLocks noGrp="1"/>
          </p:cNvSpPr>
          <p:nvPr>
            <p:ph type="subTitle" idx="2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subTitle" idx="3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subTitle" idx="4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5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subTitle" idx="6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ubTitle" idx="7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8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CUSTOM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1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subTitle" idx="2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subTitle" idx="3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subTitle" idx="4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subTitle" idx="5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subTitle" idx="6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3">
  <p:cSld name="CUSTOM_1_1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>
            <a:spLocks noGrp="1"/>
          </p:cNvSpPr>
          <p:nvPr>
            <p:ph type="subTitle" idx="1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2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subTitle" idx="3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50"/>
          <p:cNvSpPr txBox="1">
            <a:spLocks noGrp="1"/>
          </p:cNvSpPr>
          <p:nvPr>
            <p:ph type="subTitle" idx="4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50"/>
          <p:cNvSpPr txBox="1">
            <a:spLocks noGrp="1"/>
          </p:cNvSpPr>
          <p:nvPr>
            <p:ph type="subTitle" idx="5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subTitle" idx="6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5">
  <p:cSld name="CUSTOM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>
            <a:spLocks noGrp="1"/>
          </p:cNvSpPr>
          <p:nvPr>
            <p:ph type="subTitle" idx="1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51"/>
          <p:cNvSpPr txBox="1">
            <a:spLocks noGrp="1"/>
          </p:cNvSpPr>
          <p:nvPr>
            <p:ph type="subTitle" idx="2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ubTitle" idx="3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51"/>
          <p:cNvSpPr txBox="1">
            <a:spLocks noGrp="1"/>
          </p:cNvSpPr>
          <p:nvPr>
            <p:ph type="subTitle" idx="4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51"/>
          <p:cNvSpPr txBox="1">
            <a:spLocks noGrp="1"/>
          </p:cNvSpPr>
          <p:nvPr>
            <p:ph type="subTitle" idx="5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51"/>
          <p:cNvSpPr txBox="1">
            <a:spLocks noGrp="1"/>
          </p:cNvSpPr>
          <p:nvPr>
            <p:ph type="subTitle" idx="6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51"/>
          <p:cNvSpPr txBox="1">
            <a:spLocks noGrp="1"/>
          </p:cNvSpPr>
          <p:nvPr>
            <p:ph type="subTitle" idx="7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9" name="Google Shape;349;p51"/>
          <p:cNvSpPr txBox="1">
            <a:spLocks noGrp="1"/>
          </p:cNvSpPr>
          <p:nvPr>
            <p:ph type="subTitle" idx="8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6">
  <p:cSld name="CUSTOM_2_3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>
            <a:spLocks noGrp="1"/>
          </p:cNvSpPr>
          <p:nvPr>
            <p:ph type="subTitle" idx="1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52"/>
          <p:cNvSpPr txBox="1">
            <a:spLocks noGrp="1"/>
          </p:cNvSpPr>
          <p:nvPr>
            <p:ph type="subTitle" idx="2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subTitle" idx="3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52"/>
          <p:cNvSpPr txBox="1">
            <a:spLocks noGrp="1"/>
          </p:cNvSpPr>
          <p:nvPr>
            <p:ph type="subTitle" idx="4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52"/>
          <p:cNvSpPr txBox="1">
            <a:spLocks noGrp="1"/>
          </p:cNvSpPr>
          <p:nvPr>
            <p:ph type="subTitle" idx="5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ubTitle" idx="6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52"/>
          <p:cNvSpPr txBox="1">
            <a:spLocks noGrp="1"/>
          </p:cNvSpPr>
          <p:nvPr>
            <p:ph type="subTitle" idx="7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52"/>
          <p:cNvSpPr txBox="1">
            <a:spLocks noGrp="1"/>
          </p:cNvSpPr>
          <p:nvPr>
            <p:ph type="subTitle" idx="8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52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7">
  <p:cSld name="CUSTOM_2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>
            <a:spLocks noGrp="1"/>
          </p:cNvSpPr>
          <p:nvPr>
            <p:ph type="subTitle" idx="1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7" name="Google Shape;367;p53"/>
          <p:cNvSpPr txBox="1">
            <a:spLocks noGrp="1"/>
          </p:cNvSpPr>
          <p:nvPr>
            <p:ph type="subTitle" idx="2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53"/>
          <p:cNvSpPr txBox="1">
            <a:spLocks noGrp="1"/>
          </p:cNvSpPr>
          <p:nvPr>
            <p:ph type="subTitle" idx="3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subTitle" idx="4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subTitle" idx="5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subTitle" idx="6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subTitle" idx="7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subTitle" idx="8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53"/>
          <p:cNvSpPr txBox="1">
            <a:spLocks noGrp="1"/>
          </p:cNvSpPr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8">
  <p:cSld name="CUSTOM_2_1_2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subTitle" idx="1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subTitle" idx="2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54"/>
          <p:cNvSpPr txBox="1">
            <a:spLocks noGrp="1"/>
          </p:cNvSpPr>
          <p:nvPr>
            <p:ph type="subTitle" idx="3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54"/>
          <p:cNvSpPr txBox="1">
            <a:spLocks noGrp="1"/>
          </p:cNvSpPr>
          <p:nvPr>
            <p:ph type="subTitle" idx="4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54"/>
          <p:cNvSpPr txBox="1">
            <a:spLocks noGrp="1"/>
          </p:cNvSpPr>
          <p:nvPr>
            <p:ph type="subTitle" idx="5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54"/>
          <p:cNvSpPr txBox="1">
            <a:spLocks noGrp="1"/>
          </p:cNvSpPr>
          <p:nvPr>
            <p:ph type="subTitle" idx="6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54"/>
          <p:cNvSpPr txBox="1">
            <a:spLocks noGrp="1"/>
          </p:cNvSpPr>
          <p:nvPr>
            <p:ph type="subTitle" idx="7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4" name="Google Shape;384;p54"/>
          <p:cNvSpPr txBox="1">
            <a:spLocks noGrp="1"/>
          </p:cNvSpPr>
          <p:nvPr>
            <p:ph type="subTitle" idx="8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9">
  <p:cSld name="CUSTOM_2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>
            <a:spLocks noGrp="1"/>
          </p:cNvSpPr>
          <p:nvPr>
            <p:ph type="subTitle" idx="1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55"/>
          <p:cNvSpPr txBox="1">
            <a:spLocks noGrp="1"/>
          </p:cNvSpPr>
          <p:nvPr>
            <p:ph type="subTitle" idx="2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55"/>
          <p:cNvSpPr txBox="1">
            <a:spLocks noGrp="1"/>
          </p:cNvSpPr>
          <p:nvPr>
            <p:ph type="subTitle" idx="3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4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0">
  <p:cSld name="CUSTOM_2_1_1_1">
    <p:bg>
      <p:bgPr>
        <a:solidFill>
          <a:schemeClr val="dk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6"/>
          <p:cNvSpPr txBox="1">
            <a:spLocks noGrp="1"/>
          </p:cNvSpPr>
          <p:nvPr>
            <p:ph type="subTitle" idx="1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2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3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subTitle" idx="4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1">
  <p:cSld name="CUSTOM_2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7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7"/>
          <p:cNvSpPr txBox="1">
            <a:spLocks noGrp="1"/>
          </p:cNvSpPr>
          <p:nvPr>
            <p:ph type="subTitle" idx="1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subTitle" idx="2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7"/>
          <p:cNvSpPr txBox="1">
            <a:spLocks noGrp="1"/>
          </p:cNvSpPr>
          <p:nvPr>
            <p:ph type="subTitle" idx="3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subTitle" idx="4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subTitle" idx="5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subTitle" idx="6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ubTitle" idx="7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9" name="Google Shape;419;p57"/>
          <p:cNvSpPr txBox="1">
            <a:spLocks noGrp="1"/>
          </p:cNvSpPr>
          <p:nvPr>
            <p:ph type="subTitle" idx="8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2">
  <p:cSld name="CUSTOM_2_2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58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6" name="Google Shape;426;p58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8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8" name="Google Shape;428;p58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58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0" name="Google Shape;430;p58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58"/>
          <p:cNvSpPr txBox="1">
            <a:spLocks noGrp="1"/>
          </p:cNvSpPr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" sz="11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11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>
            <a:spLocks noGrp="1"/>
          </p:cNvSpPr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59"/>
          <p:cNvSpPr txBox="1">
            <a:spLocks noGrp="1"/>
          </p:cNvSpPr>
          <p:nvPr>
            <p:ph type="subTitle" idx="1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>
            <a:spLocks noGrp="1"/>
          </p:cNvSpPr>
          <p:nvPr>
            <p:ph type="subTitle" idx="1"/>
          </p:nvPr>
        </p:nvSpPr>
        <p:spPr>
          <a:xfrm>
            <a:off x="114300" y="4088300"/>
            <a:ext cx="4005300" cy="9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Gustavo Mendes Santos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Heitor Guimarães da Fonseca Filho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Igor Augusto Reis Gomes</a:t>
            </a:r>
            <a:r>
              <a:rPr lang="en" sz="1700"/>
              <a:t> </a:t>
            </a:r>
            <a:endParaRPr sz="1700"/>
          </a:p>
        </p:txBody>
      </p:sp>
      <p:sp>
        <p:nvSpPr>
          <p:cNvPr id="456" name="Google Shape;456;p62"/>
          <p:cNvSpPr txBox="1">
            <a:spLocks noGrp="1"/>
          </p:cNvSpPr>
          <p:nvPr>
            <p:ph type="ctrTitle"/>
          </p:nvPr>
        </p:nvSpPr>
        <p:spPr>
          <a:xfrm>
            <a:off x="681150" y="1512300"/>
            <a:ext cx="7781700" cy="22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SISTEMA DE Gestão de </a:t>
            </a:r>
            <a:endParaRPr sz="5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gravadora de música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/>
        </p:nvSpPr>
        <p:spPr>
          <a:xfrm>
            <a:off x="286375" y="355350"/>
            <a:ext cx="2211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musica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0" name="Google Shape;510;p71"/>
          <p:cNvSpPr txBox="1"/>
          <p:nvPr/>
        </p:nvSpPr>
        <p:spPr>
          <a:xfrm>
            <a:off x="112075" y="1600900"/>
            <a:ext cx="2670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Necessário saber qual músico tocou qual instrumento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Um músico pode estar com vários instrumentos mas só utilizar um para gravar determinada música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11" name="Google Shape;5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950" y="147076"/>
            <a:ext cx="6216924" cy="456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/>
          <p:nvPr/>
        </p:nvSpPr>
        <p:spPr>
          <a:xfrm>
            <a:off x="111825" y="1468125"/>
            <a:ext cx="2560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Gerar relatório é um caso de uso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Será passado um filtro(consulta SQL) que vai fazer a busca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Altera o caso de Uso do gerarRelatorio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17" name="Google Shape;5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25" y="1191225"/>
            <a:ext cx="6327874" cy="26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3"/>
          <p:cNvSpPr txBox="1"/>
          <p:nvPr/>
        </p:nvSpPr>
        <p:spPr>
          <a:xfrm>
            <a:off x="118075" y="102350"/>
            <a:ext cx="2442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3" name="Google Shape;523;p73"/>
          <p:cNvSpPr txBox="1"/>
          <p:nvPr/>
        </p:nvSpPr>
        <p:spPr>
          <a:xfrm>
            <a:off x="118075" y="3009550"/>
            <a:ext cx="2560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Nova classe: Pessoa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Endereço agora se relaciona com Pessoa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Administrador e Músico herdam Pessoa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24" name="Google Shape;52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925" y="102350"/>
            <a:ext cx="6899400" cy="445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>
            <a:spLocks noGrp="1"/>
          </p:cNvSpPr>
          <p:nvPr>
            <p:ph type="title"/>
          </p:nvPr>
        </p:nvSpPr>
        <p:spPr>
          <a:xfrm>
            <a:off x="3363900" y="1506925"/>
            <a:ext cx="2567100" cy="1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sequência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/>
        </p:nvSpPr>
        <p:spPr>
          <a:xfrm>
            <a:off x="186975" y="255950"/>
            <a:ext cx="2380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Cadastrar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pessoa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35" name="Google Shape;53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975" y="111850"/>
            <a:ext cx="6647625" cy="489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6"/>
          <p:cNvSpPr txBox="1"/>
          <p:nvPr/>
        </p:nvSpPr>
        <p:spPr>
          <a:xfrm>
            <a:off x="187000" y="247675"/>
            <a:ext cx="2331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Gravar música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24" y="646050"/>
            <a:ext cx="8133949" cy="42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9413"/>
            <a:ext cx="8839199" cy="328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8"/>
          <p:cNvSpPr txBox="1"/>
          <p:nvPr/>
        </p:nvSpPr>
        <p:spPr>
          <a:xfrm>
            <a:off x="184350" y="309425"/>
            <a:ext cx="333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Caso de uso refinado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52" name="Google Shape;55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75" y="152400"/>
            <a:ext cx="56098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9"/>
          <p:cNvSpPr txBox="1">
            <a:spLocks noGrp="1"/>
          </p:cNvSpPr>
          <p:nvPr>
            <p:ph type="subTitle" idx="1"/>
          </p:nvPr>
        </p:nvSpPr>
        <p:spPr>
          <a:xfrm>
            <a:off x="4454300" y="3102750"/>
            <a:ext cx="45873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Modelagem de estados associada à classe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0"/>
          <p:cNvSpPr txBox="1">
            <a:spLocks noGrp="1"/>
          </p:cNvSpPr>
          <p:nvPr>
            <p:ph type="title"/>
          </p:nvPr>
        </p:nvSpPr>
        <p:spPr>
          <a:xfrm>
            <a:off x="2524800" y="1486650"/>
            <a:ext cx="4094400" cy="1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máquina de estados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>
            <a:spLocks noGrp="1"/>
          </p:cNvSpPr>
          <p:nvPr>
            <p:ph type="title"/>
          </p:nvPr>
        </p:nvSpPr>
        <p:spPr>
          <a:xfrm>
            <a:off x="1891950" y="511400"/>
            <a:ext cx="53601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462" name="Google Shape;462;p63"/>
          <p:cNvSpPr txBox="1">
            <a:spLocks noGrp="1"/>
          </p:cNvSpPr>
          <p:nvPr>
            <p:ph type="subTitle" idx="1"/>
          </p:nvPr>
        </p:nvSpPr>
        <p:spPr>
          <a:xfrm>
            <a:off x="2680075" y="1925800"/>
            <a:ext cx="38436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Problema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Contextualização</a:t>
            </a:r>
            <a:endParaRPr/>
          </a:p>
        </p:txBody>
      </p:sp>
      <p:pic>
        <p:nvPicPr>
          <p:cNvPr id="463" name="Google Shape;4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675" y="3739125"/>
            <a:ext cx="2492650" cy="7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/>
          <p:nvPr/>
        </p:nvSpPr>
        <p:spPr>
          <a:xfrm>
            <a:off x="187000" y="247675"/>
            <a:ext cx="3738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Gravação música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9" name="Google Shape;56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88" y="970975"/>
            <a:ext cx="7474625" cy="3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2"/>
          <p:cNvSpPr txBox="1"/>
          <p:nvPr/>
        </p:nvSpPr>
        <p:spPr>
          <a:xfrm>
            <a:off x="152400" y="264100"/>
            <a:ext cx="2284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álbum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75" name="Google Shape;57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3375"/>
            <a:ext cx="8839200" cy="259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3"/>
          <p:cNvSpPr txBox="1">
            <a:spLocks noGrp="1"/>
          </p:cNvSpPr>
          <p:nvPr>
            <p:ph type="title"/>
          </p:nvPr>
        </p:nvSpPr>
        <p:spPr>
          <a:xfrm>
            <a:off x="2524800" y="1486650"/>
            <a:ext cx="4094400" cy="1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classes com métodos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449" y="155650"/>
            <a:ext cx="6835102" cy="48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25" y="327225"/>
            <a:ext cx="8759351" cy="381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4750"/>
            <a:ext cx="8839199" cy="4241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7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 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87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Destaque de situações especiais na modelagem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8"/>
          <p:cNvSpPr txBox="1"/>
          <p:nvPr/>
        </p:nvSpPr>
        <p:spPr>
          <a:xfrm>
            <a:off x="117850" y="106600"/>
            <a:ext cx="303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Fluxo de páginas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07" name="Google Shape;60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2300"/>
            <a:ext cx="8839199" cy="33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8"/>
          <p:cNvSpPr txBox="1"/>
          <p:nvPr/>
        </p:nvSpPr>
        <p:spPr>
          <a:xfrm>
            <a:off x="408975" y="829900"/>
            <a:ext cx="45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Facilitar visualização da sequência de páginas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9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 5</a:t>
            </a:r>
            <a:endParaRPr/>
          </a:p>
        </p:txBody>
      </p:sp>
      <p:sp>
        <p:nvSpPr>
          <p:cNvPr id="614" name="Google Shape;614;p89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de elementos do domínio da solução computacional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0"/>
          <p:cNvSpPr txBox="1">
            <a:spLocks noGrp="1"/>
          </p:cNvSpPr>
          <p:nvPr>
            <p:ph type="subTitle" idx="1"/>
          </p:nvPr>
        </p:nvSpPr>
        <p:spPr>
          <a:xfrm>
            <a:off x="713225" y="2364650"/>
            <a:ext cx="8257800" cy="23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Bebas Neue"/>
                <a:ea typeface="Bebas Neue"/>
                <a:cs typeface="Bebas Neue"/>
                <a:sym typeface="Bebas Neue"/>
              </a:rPr>
              <a:t>Aplicação web:</a:t>
            </a:r>
            <a:r>
              <a:rPr lang="en" sz="1500" dirty="0"/>
              <a:t>  com utilização do framework Spring Boot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Bebas Neue"/>
                <a:ea typeface="Bebas Neue"/>
                <a:cs typeface="Bebas Neue"/>
                <a:sym typeface="Bebas Neue"/>
              </a:rPr>
              <a:t>Linguagem:</a:t>
            </a:r>
            <a:r>
              <a:rPr lang="en" sz="1500" dirty="0"/>
              <a:t>  Java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Bebas Neue"/>
                <a:ea typeface="Bebas Neue"/>
                <a:cs typeface="Bebas Neue"/>
                <a:sym typeface="Bebas Neue"/>
              </a:rPr>
              <a:t>Persistência de dados:  </a:t>
            </a:r>
            <a:r>
              <a:rPr lang="en" sz="1500" dirty="0"/>
              <a:t>Java Persistence API (JPA) com banco de dados PostgreSQL (Supabase)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Bebas Neue"/>
                <a:ea typeface="Bebas Neue"/>
                <a:cs typeface="Bebas Neue"/>
                <a:sym typeface="Bebas Neue"/>
              </a:rPr>
              <a:t>Padrão de Arquitetura:</a:t>
            </a:r>
            <a:r>
              <a:rPr lang="en" sz="1500" dirty="0"/>
              <a:t>  Model-View-Controller (MVC) - separação clara de responsabilidades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Bebas Neue"/>
                <a:ea typeface="Bebas Neue"/>
                <a:cs typeface="Bebas Neue"/>
                <a:sym typeface="Bebas Neue"/>
              </a:rPr>
              <a:t>LAYout:  </a:t>
            </a:r>
            <a:r>
              <a:rPr lang="en" sz="1500" dirty="0"/>
              <a:t>HTML (estruturação)  		CSS (estilização)    	  	React (biblioteca)  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20" name="Google Shape;620;p90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Elementos escolhidos</a:t>
            </a:r>
            <a:endParaRPr/>
          </a:p>
        </p:txBody>
      </p:sp>
      <p:pic>
        <p:nvPicPr>
          <p:cNvPr id="621" name="Google Shape;62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250" y="2198638"/>
            <a:ext cx="345025" cy="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573" y="2712075"/>
            <a:ext cx="378875" cy="3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350" y="4333225"/>
            <a:ext cx="378875" cy="3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2780" y="4333225"/>
            <a:ext cx="378875" cy="3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4488" y="4301275"/>
            <a:ext cx="410802" cy="4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 1</a:t>
            </a:r>
            <a:endParaRPr/>
          </a:p>
        </p:txBody>
      </p:sp>
      <p:sp>
        <p:nvSpPr>
          <p:cNvPr id="469" name="Google Shape;469;p64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Modelagem estrutural e dinâmica em alto nível de abstração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1"/>
          <p:cNvSpPr txBox="1"/>
          <p:nvPr/>
        </p:nvSpPr>
        <p:spPr>
          <a:xfrm>
            <a:off x="117850" y="106600"/>
            <a:ext cx="4158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Diagrama de classes com elementos (simplificado)</a:t>
            </a:r>
            <a:endParaRPr sz="33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31" name="Google Shape;63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475" y="166712"/>
            <a:ext cx="6946501" cy="48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8475"/>
            <a:ext cx="8839200" cy="461117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92"/>
          <p:cNvSpPr txBox="1"/>
          <p:nvPr/>
        </p:nvSpPr>
        <p:spPr>
          <a:xfrm>
            <a:off x="-48025" y="98600"/>
            <a:ext cx="3764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Diagramas de sequência</a:t>
            </a:r>
            <a:endParaRPr sz="33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0975"/>
            <a:ext cx="8839199" cy="33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350"/>
            <a:ext cx="8839200" cy="347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91113"/>
            <a:ext cx="8839200" cy="2379117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95"/>
          <p:cNvSpPr txBox="1"/>
          <p:nvPr/>
        </p:nvSpPr>
        <p:spPr>
          <a:xfrm>
            <a:off x="152400" y="155675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…continuação gravar música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6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 7</a:t>
            </a:r>
            <a:endParaRPr/>
          </a:p>
        </p:txBody>
      </p:sp>
      <p:sp>
        <p:nvSpPr>
          <p:cNvPr id="659" name="Google Shape;659;p96"/>
          <p:cNvSpPr txBox="1">
            <a:spLocks noGrp="1"/>
          </p:cNvSpPr>
          <p:nvPr>
            <p:ph type="subTitle" idx="1"/>
          </p:nvPr>
        </p:nvSpPr>
        <p:spPr>
          <a:xfrm>
            <a:off x="4468200" y="3131650"/>
            <a:ext cx="41442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Modelagem de algoritmo de método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7"/>
          <p:cNvSpPr txBox="1">
            <a:spLocks noGrp="1"/>
          </p:cNvSpPr>
          <p:nvPr>
            <p:ph type="title"/>
          </p:nvPr>
        </p:nvSpPr>
        <p:spPr>
          <a:xfrm>
            <a:off x="221300" y="315825"/>
            <a:ext cx="36324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Cadastrar pessoa</a:t>
            </a:r>
            <a:endParaRPr/>
          </a:p>
        </p:txBody>
      </p:sp>
      <p:pic>
        <p:nvPicPr>
          <p:cNvPr id="665" name="Google Shape;66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075" y="152400"/>
            <a:ext cx="472916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7"/>
          <p:cNvPicPr preferRelativeResize="0"/>
          <p:nvPr/>
        </p:nvPicPr>
        <p:blipFill rotWithShape="1">
          <a:blip r:embed="rId4">
            <a:alphaModFix/>
          </a:blip>
          <a:srcRect l="26116" t="8850" r="33851"/>
          <a:stretch/>
        </p:blipFill>
        <p:spPr>
          <a:xfrm>
            <a:off x="399825" y="1366000"/>
            <a:ext cx="2595600" cy="3235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67" name="Google Shape;667;p97"/>
          <p:cNvSpPr/>
          <p:nvPr/>
        </p:nvSpPr>
        <p:spPr>
          <a:xfrm>
            <a:off x="3250925" y="2419125"/>
            <a:ext cx="602700" cy="45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8"/>
          <p:cNvSpPr txBox="1">
            <a:spLocks noGrp="1"/>
          </p:cNvSpPr>
          <p:nvPr>
            <p:ph type="title"/>
          </p:nvPr>
        </p:nvSpPr>
        <p:spPr>
          <a:xfrm>
            <a:off x="221300" y="315825"/>
            <a:ext cx="36324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Gravar musica</a:t>
            </a:r>
            <a:endParaRPr/>
          </a:p>
        </p:txBody>
      </p:sp>
      <p:pic>
        <p:nvPicPr>
          <p:cNvPr id="673" name="Google Shape;67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075" y="152400"/>
            <a:ext cx="43993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9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 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99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código e o desenvolvimento iterativo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0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00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00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00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00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00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00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00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2" name="Google Shape;69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313" y="131738"/>
            <a:ext cx="5995377" cy="48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5"/>
          <p:cNvSpPr txBox="1"/>
          <p:nvPr/>
        </p:nvSpPr>
        <p:spPr>
          <a:xfrm>
            <a:off x="118075" y="102350"/>
            <a:ext cx="8910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diagrama de classes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75" name="Google Shape;4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825" y="825650"/>
            <a:ext cx="5469399" cy="4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0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0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0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0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0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0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0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5" name="Google Shape;70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50" y="247700"/>
            <a:ext cx="7398901" cy="4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2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02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02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02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02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02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02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02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825" y="925475"/>
            <a:ext cx="4416226" cy="33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0" y="777689"/>
            <a:ext cx="4017724" cy="3509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3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03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03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03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03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03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03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03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2" name="Google Shape;73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26" y="137950"/>
            <a:ext cx="8481748" cy="48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04"/>
          <p:cNvPicPr preferRelativeResize="0"/>
          <p:nvPr/>
        </p:nvPicPr>
        <p:blipFill rotWithShape="1">
          <a:blip r:embed="rId3">
            <a:alphaModFix/>
          </a:blip>
          <a:srcRect l="3849" t="4114" r="3609" b="4661"/>
          <a:stretch/>
        </p:blipFill>
        <p:spPr>
          <a:xfrm>
            <a:off x="3045725" y="157113"/>
            <a:ext cx="5958098" cy="482927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104"/>
          <p:cNvSpPr txBox="1"/>
          <p:nvPr/>
        </p:nvSpPr>
        <p:spPr>
          <a:xfrm>
            <a:off x="117850" y="106600"/>
            <a:ext cx="275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Controller</a:t>
            </a:r>
            <a:endParaRPr sz="35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9" name="Google Shape;739;p104"/>
          <p:cNvSpPr txBox="1"/>
          <p:nvPr/>
        </p:nvSpPr>
        <p:spPr>
          <a:xfrm>
            <a:off x="397900" y="1162375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cadastrarPessoa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5"/>
          <p:cNvSpPr txBox="1"/>
          <p:nvPr/>
        </p:nvSpPr>
        <p:spPr>
          <a:xfrm>
            <a:off x="257950" y="259350"/>
            <a:ext cx="275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ENDEREçO SERVICE</a:t>
            </a:r>
            <a:endParaRPr sz="35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5" name="Google Shape;745;p105"/>
          <p:cNvSpPr txBox="1"/>
          <p:nvPr/>
        </p:nvSpPr>
        <p:spPr>
          <a:xfrm>
            <a:off x="397900" y="1162375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cadastrarEndereco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46" name="Google Shape;746;p105"/>
          <p:cNvPicPr preferRelativeResize="0"/>
          <p:nvPr/>
        </p:nvPicPr>
        <p:blipFill rotWithShape="1">
          <a:blip r:embed="rId3">
            <a:alphaModFix/>
          </a:blip>
          <a:srcRect l="5336" t="5392" r="5417" b="5472"/>
          <a:stretch/>
        </p:blipFill>
        <p:spPr>
          <a:xfrm>
            <a:off x="3756075" y="300075"/>
            <a:ext cx="4789475" cy="454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6"/>
          <p:cNvSpPr txBox="1"/>
          <p:nvPr/>
        </p:nvSpPr>
        <p:spPr>
          <a:xfrm>
            <a:off x="257950" y="259350"/>
            <a:ext cx="3498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ENDEREçO repository</a:t>
            </a:r>
            <a:endParaRPr sz="35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2" name="Google Shape;752;p106"/>
          <p:cNvSpPr txBox="1"/>
          <p:nvPr/>
        </p:nvSpPr>
        <p:spPr>
          <a:xfrm>
            <a:off x="424850" y="914575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save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53" name="Google Shape;753;p106"/>
          <p:cNvPicPr preferRelativeResize="0"/>
          <p:nvPr/>
        </p:nvPicPr>
        <p:blipFill rotWithShape="1">
          <a:blip r:embed="rId3">
            <a:alphaModFix/>
          </a:blip>
          <a:srcRect l="3864" t="10320" r="4333" b="11013"/>
          <a:stretch/>
        </p:blipFill>
        <p:spPr>
          <a:xfrm>
            <a:off x="148338" y="2108800"/>
            <a:ext cx="8847324" cy="27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06"/>
          <p:cNvSpPr txBox="1"/>
          <p:nvPr/>
        </p:nvSpPr>
        <p:spPr>
          <a:xfrm>
            <a:off x="424850" y="1277250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findByRuaAndNumero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55" name="Google Shape;755;p106"/>
          <p:cNvSpPr txBox="1"/>
          <p:nvPr/>
        </p:nvSpPr>
        <p:spPr>
          <a:xfrm>
            <a:off x="424850" y="1632525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findByCep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7"/>
          <p:cNvSpPr txBox="1"/>
          <p:nvPr/>
        </p:nvSpPr>
        <p:spPr>
          <a:xfrm>
            <a:off x="257950" y="259350"/>
            <a:ext cx="2755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Administrador SERVICE</a:t>
            </a:r>
            <a:endParaRPr sz="35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1" name="Google Shape;761;p107"/>
          <p:cNvSpPr txBox="1"/>
          <p:nvPr/>
        </p:nvSpPr>
        <p:spPr>
          <a:xfrm>
            <a:off x="397900" y="1638625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cadastrarPessoa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62" name="Google Shape;762;p107"/>
          <p:cNvPicPr preferRelativeResize="0"/>
          <p:nvPr/>
        </p:nvPicPr>
        <p:blipFill rotWithShape="1">
          <a:blip r:embed="rId3">
            <a:alphaModFix/>
          </a:blip>
          <a:srcRect l="4373" t="4458" r="4709" b="5280"/>
          <a:stretch/>
        </p:blipFill>
        <p:spPr>
          <a:xfrm>
            <a:off x="3639275" y="163275"/>
            <a:ext cx="5292649" cy="481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8"/>
          <p:cNvSpPr txBox="1"/>
          <p:nvPr/>
        </p:nvSpPr>
        <p:spPr>
          <a:xfrm>
            <a:off x="257950" y="259350"/>
            <a:ext cx="4136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Administrador repository</a:t>
            </a:r>
            <a:endParaRPr sz="35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8" name="Google Shape;768;p108"/>
          <p:cNvSpPr txBox="1"/>
          <p:nvPr/>
        </p:nvSpPr>
        <p:spPr>
          <a:xfrm>
            <a:off x="424850" y="914575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save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9" name="Google Shape;769;p108"/>
          <p:cNvSpPr txBox="1"/>
          <p:nvPr/>
        </p:nvSpPr>
        <p:spPr>
          <a:xfrm>
            <a:off x="424850" y="1277250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findByRuaAndNumero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70" name="Google Shape;770;p108"/>
          <p:cNvSpPr txBox="1"/>
          <p:nvPr/>
        </p:nvSpPr>
        <p:spPr>
          <a:xfrm>
            <a:off x="424850" y="1632525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findByCep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71" name="Google Shape;771;p108"/>
          <p:cNvPicPr preferRelativeResize="0"/>
          <p:nvPr/>
        </p:nvPicPr>
        <p:blipFill rotWithShape="1">
          <a:blip r:embed="rId3">
            <a:alphaModFix/>
          </a:blip>
          <a:srcRect l="3520" t="9227" r="3343" b="10393"/>
          <a:stretch/>
        </p:blipFill>
        <p:spPr>
          <a:xfrm>
            <a:off x="218288" y="2192550"/>
            <a:ext cx="8707425" cy="27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9"/>
          <p:cNvSpPr txBox="1"/>
          <p:nvPr/>
        </p:nvSpPr>
        <p:spPr>
          <a:xfrm>
            <a:off x="117850" y="106600"/>
            <a:ext cx="2428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Controller</a:t>
            </a:r>
            <a:endParaRPr sz="35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7" name="Google Shape;777;p109"/>
          <p:cNvSpPr txBox="1"/>
          <p:nvPr/>
        </p:nvSpPr>
        <p:spPr>
          <a:xfrm>
            <a:off x="148500" y="1162375"/>
            <a:ext cx="211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gravarMusica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78" name="Google Shape;778;p109"/>
          <p:cNvPicPr preferRelativeResize="0"/>
          <p:nvPr/>
        </p:nvPicPr>
        <p:blipFill rotWithShape="1">
          <a:blip r:embed="rId3">
            <a:alphaModFix/>
          </a:blip>
          <a:srcRect l="3172" t="4484" r="3517" b="5108"/>
          <a:stretch/>
        </p:blipFill>
        <p:spPr>
          <a:xfrm>
            <a:off x="2431900" y="547200"/>
            <a:ext cx="6520899" cy="438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0"/>
          <p:cNvSpPr txBox="1"/>
          <p:nvPr/>
        </p:nvSpPr>
        <p:spPr>
          <a:xfrm>
            <a:off x="210675" y="212050"/>
            <a:ext cx="275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Musico SERVICE</a:t>
            </a:r>
            <a:endParaRPr sz="35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4" name="Google Shape;784;p110"/>
          <p:cNvSpPr txBox="1"/>
          <p:nvPr/>
        </p:nvSpPr>
        <p:spPr>
          <a:xfrm>
            <a:off x="350625" y="1638625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verificaInstrumento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85" name="Google Shape;785;p110"/>
          <p:cNvPicPr preferRelativeResize="0"/>
          <p:nvPr/>
        </p:nvPicPr>
        <p:blipFill rotWithShape="1">
          <a:blip r:embed="rId3">
            <a:alphaModFix/>
          </a:blip>
          <a:srcRect l="4163" t="5953" r="3915" b="6103"/>
          <a:stretch/>
        </p:blipFill>
        <p:spPr>
          <a:xfrm>
            <a:off x="2853250" y="935350"/>
            <a:ext cx="6126223" cy="38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10"/>
          <p:cNvSpPr txBox="1"/>
          <p:nvPr/>
        </p:nvSpPr>
        <p:spPr>
          <a:xfrm>
            <a:off x="350625" y="2196325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associarInstrumento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/>
          <p:nvPr/>
        </p:nvSpPr>
        <p:spPr>
          <a:xfrm>
            <a:off x="118075" y="102350"/>
            <a:ext cx="8910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diagrama de casos de uso</a:t>
            </a:r>
            <a:endParaRPr sz="35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81" name="Google Shape;4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75" y="825650"/>
            <a:ext cx="3053243" cy="4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1"/>
          <p:cNvSpPr txBox="1">
            <a:spLocks noGrp="1"/>
          </p:cNvSpPr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792" name="Google Shape;792;p111"/>
          <p:cNvSpPr txBox="1">
            <a:spLocks noGrp="1"/>
          </p:cNvSpPr>
          <p:nvPr>
            <p:ph type="subTitle" idx="1"/>
          </p:nvPr>
        </p:nvSpPr>
        <p:spPr>
          <a:xfrm>
            <a:off x="2773100" y="1898029"/>
            <a:ext cx="3571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 alguma dúvida?</a:t>
            </a:r>
            <a:endParaRPr/>
          </a:p>
        </p:txBody>
      </p:sp>
      <p:pic>
        <p:nvPicPr>
          <p:cNvPr id="793" name="Google Shape;79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025" y="2457779"/>
            <a:ext cx="3387294" cy="2540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 2</a:t>
            </a:r>
            <a:endParaRPr/>
          </a:p>
        </p:txBody>
      </p:sp>
      <p:sp>
        <p:nvSpPr>
          <p:cNvPr id="487" name="Google Shape;487;p67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Refinamento estrutural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8"/>
          <p:cNvSpPr txBox="1"/>
          <p:nvPr/>
        </p:nvSpPr>
        <p:spPr>
          <a:xfrm>
            <a:off x="117850" y="106600"/>
            <a:ext cx="28296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Diagrama de classes</a:t>
            </a:r>
            <a:endParaRPr sz="33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(com atributos)</a:t>
            </a:r>
            <a:endParaRPr sz="3300" b="1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93" name="Google Shape;4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400" y="152400"/>
            <a:ext cx="54604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 txBox="1">
            <a:spLocks noGrp="1"/>
          </p:cNvSpPr>
          <p:nvPr>
            <p:ph type="title" idx="2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ETAPA 3</a:t>
            </a:r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subTitle" idx="1"/>
          </p:nvPr>
        </p:nvSpPr>
        <p:spPr>
          <a:xfrm>
            <a:off x="4468205" y="3131645"/>
            <a:ext cx="383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Refinamento de casos de uso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 txBox="1">
            <a:spLocks noGrp="1"/>
          </p:cNvSpPr>
          <p:nvPr>
            <p:ph type="title"/>
          </p:nvPr>
        </p:nvSpPr>
        <p:spPr>
          <a:xfrm>
            <a:off x="3363900" y="1506925"/>
            <a:ext cx="2610300" cy="15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ATIVIDADES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Apresentação na tela (16:9)</PresentationFormat>
  <Paragraphs>90</Paragraphs>
  <Slides>50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8" baseType="lpstr">
      <vt:lpstr>Overpass Light</vt:lpstr>
      <vt:lpstr>Fira Sans Extra Condensed Medium</vt:lpstr>
      <vt:lpstr>Overpass</vt:lpstr>
      <vt:lpstr>Bebas Neue</vt:lpstr>
      <vt:lpstr>Overpass ExtraLight</vt:lpstr>
      <vt:lpstr>Arial</vt:lpstr>
      <vt:lpstr>Roboto Slab Light</vt:lpstr>
      <vt:lpstr>Minimal Marketing by Slidesgo XL</vt:lpstr>
      <vt:lpstr>SISTEMA DE Gestão de  gravadora de música</vt:lpstr>
      <vt:lpstr>introdução</vt:lpstr>
      <vt:lpstr>ETAPA 1</vt:lpstr>
      <vt:lpstr>Apresentação do PowerPoint</vt:lpstr>
      <vt:lpstr>Apresentação do PowerPoint</vt:lpstr>
      <vt:lpstr>ETAPA 2</vt:lpstr>
      <vt:lpstr>Apresentação do PowerPoint</vt:lpstr>
      <vt:lpstr>ETAPA 3</vt:lpstr>
      <vt:lpstr>DIAGRAMAs DE ATIVIDADES</vt:lpstr>
      <vt:lpstr>Apresentação do PowerPoint</vt:lpstr>
      <vt:lpstr>Apresentação do PowerPoint</vt:lpstr>
      <vt:lpstr>Apresentação do PowerPoint</vt:lpstr>
      <vt:lpstr>DIAGRAMAs DE sequência</vt:lpstr>
      <vt:lpstr>Apresentação do PowerPoint</vt:lpstr>
      <vt:lpstr>Apresentação do PowerPoint</vt:lpstr>
      <vt:lpstr>Apresentação do PowerPoint</vt:lpstr>
      <vt:lpstr>Apresentação do PowerPoint</vt:lpstr>
      <vt:lpstr>ETAPA 4 </vt:lpstr>
      <vt:lpstr>DIAGRAMAs DE máquina de estados</vt:lpstr>
      <vt:lpstr>Apresentação do PowerPoint</vt:lpstr>
      <vt:lpstr>Apresentação do PowerPoint</vt:lpstr>
      <vt:lpstr>DIAGRAMAs DE classes com métodos</vt:lpstr>
      <vt:lpstr>Apresentação do PowerPoint</vt:lpstr>
      <vt:lpstr>Apresentação do PowerPoint</vt:lpstr>
      <vt:lpstr>Apresentação do PowerPoint</vt:lpstr>
      <vt:lpstr>ETAPA 6 </vt:lpstr>
      <vt:lpstr>Apresentação do PowerPoint</vt:lpstr>
      <vt:lpstr>ETAPA 5</vt:lpstr>
      <vt:lpstr>Elementos escolhidos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ETAPA 7</vt:lpstr>
      <vt:lpstr>Cadastrar pessoa</vt:lpstr>
      <vt:lpstr>Gravar musica</vt:lpstr>
      <vt:lpstr>ETAPA 8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Gestão de  gravadora de música</dc:title>
  <cp:lastModifiedBy>Igor Augusto</cp:lastModifiedBy>
  <cp:revision>1</cp:revision>
  <dcterms:modified xsi:type="dcterms:W3CDTF">2023-11-23T12:04:42Z</dcterms:modified>
</cp:coreProperties>
</file>